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4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3FC75D7-4ED7-48B2-828D-14CD71E8A9E4}" type="datetimeFigureOut">
              <a:rPr lang="ar-IQ" smtClean="0"/>
              <a:pPr/>
              <a:t>02/06/1439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247404-21B8-40E5-8B83-D7EC8DCBD82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47404-21B8-40E5-8B83-D7EC8DCBD829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02/06/1439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02/06/1439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en.wikipedia.org/wiki/Hydrogen_peroxi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071671" y="2071678"/>
            <a:ext cx="5286411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b="1" i="1" dirty="0" smtClean="0"/>
              <a:t>Mycobacterium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3" y="714357"/>
            <a:ext cx="8715436" cy="571504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i="1" dirty="0" smtClean="0"/>
              <a:t>Mycobacterium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genus </a:t>
            </a:r>
            <a:r>
              <a:rPr lang="en-US" dirty="0" smtClean="0"/>
              <a:t>of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Actenobacteria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/>
              <a:t> given its own family, the </a:t>
            </a:r>
            <a:r>
              <a:rPr lang="en-US" dirty="0" err="1" smtClean="0"/>
              <a:t>Mycobacteriaceae</a:t>
            </a:r>
            <a:r>
              <a:rPr lang="en-US" dirty="0" smtClean="0"/>
              <a:t>. Over 190 species are recognized in this genus.</a:t>
            </a:r>
            <a:r>
              <a:rPr lang="en-US" baseline="30000" dirty="0" smtClean="0"/>
              <a:t> </a:t>
            </a:r>
            <a:r>
              <a:rPr lang="en-US" dirty="0" smtClean="0"/>
              <a:t>This genus includes pathogens known to cause serious diseases in mammals, including </a:t>
            </a:r>
            <a:r>
              <a:rPr lang="en-US" dirty="0" smtClean="0">
                <a:latin typeface="Arial Black" pitchFamily="34" charset="0"/>
              </a:rPr>
              <a:t>tuberculosis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(</a:t>
            </a:r>
            <a:r>
              <a:rPr lang="en-US" i="1" dirty="0" smtClean="0">
                <a:solidFill>
                  <a:srgbClr val="C00000"/>
                </a:solidFill>
                <a:latin typeface="Arial Black" pitchFamily="34" charset="0"/>
              </a:rPr>
              <a:t>Mycobacterium tuberculosis 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Tuberculosis is a chronic </a:t>
            </a:r>
            <a:r>
              <a:rPr lang="en-US" dirty="0" err="1" smtClean="0"/>
              <a:t>granulomatous</a:t>
            </a:r>
            <a:r>
              <a:rPr lang="en-US" dirty="0" smtClean="0"/>
              <a:t> disease , The tubercle bacilli are </a:t>
            </a:r>
          </a:p>
          <a:p>
            <a:pPr algn="l"/>
            <a:r>
              <a:rPr lang="en-US" i="1" dirty="0" smtClean="0"/>
              <a:t>Mycobacterium tuberculosis</a:t>
            </a:r>
            <a:r>
              <a:rPr lang="en-US" dirty="0" smtClean="0"/>
              <a:t> the agent of the disease in  human and </a:t>
            </a:r>
            <a:r>
              <a:rPr lang="en-US" dirty="0" err="1" smtClean="0"/>
              <a:t>cattel</a:t>
            </a:r>
            <a:r>
              <a:rPr lang="en-US" dirty="0" smtClean="0"/>
              <a:t> </a:t>
            </a:r>
            <a:endParaRPr lang="en-US" dirty="0" smtClean="0"/>
          </a:p>
          <a:p>
            <a:pPr algn="l"/>
            <a:r>
              <a:rPr lang="en-US" i="1" dirty="0" smtClean="0"/>
              <a:t>M. </a:t>
            </a:r>
            <a:r>
              <a:rPr lang="en-US" i="1" dirty="0" err="1" smtClean="0"/>
              <a:t>bovis</a:t>
            </a:r>
            <a:r>
              <a:rPr lang="en-US" i="1" dirty="0" smtClean="0"/>
              <a:t> </a:t>
            </a:r>
            <a:r>
              <a:rPr lang="en-US" dirty="0" smtClean="0"/>
              <a:t>in other mammals</a:t>
            </a:r>
          </a:p>
          <a:p>
            <a:pPr algn="l"/>
            <a:r>
              <a:rPr lang="en-US" dirty="0" smtClean="0"/>
              <a:t> </a:t>
            </a:r>
            <a:r>
              <a:rPr lang="en-US" i="1" dirty="0" err="1" smtClean="0"/>
              <a:t>M.avium</a:t>
            </a:r>
            <a:r>
              <a:rPr lang="en-US" i="1" dirty="0" smtClean="0"/>
              <a:t> </a:t>
            </a:r>
            <a:r>
              <a:rPr lang="en-US" dirty="0" smtClean="0"/>
              <a:t>in birds</a:t>
            </a:r>
          </a:p>
          <a:p>
            <a:pPr algn="l"/>
            <a:r>
              <a:rPr lang="en-US" dirty="0" smtClean="0"/>
              <a:t>The host specificity is relative</a:t>
            </a:r>
          </a:p>
          <a:p>
            <a:pPr algn="l"/>
            <a:r>
              <a:rPr lang="en-US" dirty="0" smtClean="0"/>
              <a:t>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85729"/>
            <a:ext cx="8991600" cy="6357982"/>
          </a:xfrm>
        </p:spPr>
        <p:txBody>
          <a:bodyPr>
            <a:normAutofit fontScale="92500"/>
          </a:bodyPr>
          <a:lstStyle/>
          <a:p>
            <a:pPr algn="l"/>
            <a:r>
              <a:rPr lang="en-US" sz="5400" dirty="0" smtClean="0">
                <a:solidFill>
                  <a:srgbClr val="C00000"/>
                </a:solidFill>
              </a:rPr>
              <a:t>Reservoir</a:t>
            </a:r>
          </a:p>
          <a:p>
            <a:pPr algn="l"/>
            <a:r>
              <a:rPr lang="en-US" dirty="0" smtClean="0"/>
              <a:t>The source of tubercle bacilli is </a:t>
            </a:r>
            <a:r>
              <a:rPr lang="en-US" dirty="0" err="1" smtClean="0"/>
              <a:t>tuberculos</a:t>
            </a:r>
            <a:r>
              <a:rPr lang="en-US" dirty="0" smtClean="0"/>
              <a:t> individuals </a:t>
            </a:r>
          </a:p>
          <a:p>
            <a:pPr algn="l"/>
            <a:r>
              <a:rPr lang="en-US" dirty="0" smtClean="0"/>
              <a:t>1- </a:t>
            </a:r>
            <a:r>
              <a:rPr lang="en-US" i="1" dirty="0" smtClean="0"/>
              <a:t>M.</a:t>
            </a:r>
            <a:r>
              <a:rPr lang="en-US" i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i="1" dirty="0" smtClean="0"/>
              <a:t>tuberculosis </a:t>
            </a:r>
            <a:r>
              <a:rPr lang="en-US" dirty="0" smtClean="0"/>
              <a:t>in human and </a:t>
            </a:r>
            <a:r>
              <a:rPr lang="en-US" dirty="0" err="1" smtClean="0"/>
              <a:t>cattel</a:t>
            </a:r>
            <a:r>
              <a:rPr lang="en-US" dirty="0" smtClean="0"/>
              <a:t> </a:t>
            </a:r>
            <a:r>
              <a:rPr lang="en-US" i="1" dirty="0" smtClean="0"/>
              <a:t>  </a:t>
            </a:r>
            <a:endParaRPr lang="en-US" dirty="0" smtClean="0"/>
          </a:p>
          <a:p>
            <a:pPr algn="l"/>
            <a:r>
              <a:rPr lang="en-US" dirty="0" smtClean="0"/>
              <a:t>1- </a:t>
            </a:r>
            <a:r>
              <a:rPr lang="en-US" i="1" dirty="0" smtClean="0"/>
              <a:t>M.  </a:t>
            </a:r>
            <a:r>
              <a:rPr lang="en-US" i="1" dirty="0" err="1" smtClean="0"/>
              <a:t>bovis</a:t>
            </a:r>
            <a:r>
              <a:rPr lang="en-US" i="1" dirty="0" smtClean="0"/>
              <a:t> </a:t>
            </a:r>
            <a:r>
              <a:rPr lang="en-US" dirty="0" smtClean="0"/>
              <a:t>in  </a:t>
            </a:r>
            <a:r>
              <a:rPr lang="en-US" dirty="0" err="1" smtClean="0"/>
              <a:t>cattel</a:t>
            </a:r>
            <a:endParaRPr lang="en-US" dirty="0" smtClean="0"/>
          </a:p>
          <a:p>
            <a:pPr algn="l"/>
            <a:r>
              <a:rPr lang="en-US" i="1" dirty="0" smtClean="0"/>
              <a:t>2-  M. </a:t>
            </a:r>
            <a:r>
              <a:rPr lang="en-US" i="1" dirty="0" err="1" smtClean="0"/>
              <a:t>avium</a:t>
            </a:r>
            <a:r>
              <a:rPr lang="en-US" dirty="0" smtClean="0"/>
              <a:t> in chickens</a:t>
            </a:r>
          </a:p>
          <a:p>
            <a:pPr algn="l"/>
            <a:r>
              <a:rPr lang="en-US" dirty="0" smtClean="0"/>
              <a:t>These species can infect wild mammals and birds which occasionally become sources of infection for domestic animals </a:t>
            </a:r>
          </a:p>
          <a:p>
            <a:pPr algn="l"/>
            <a:r>
              <a:rPr lang="en-US" sz="4800" dirty="0" smtClean="0">
                <a:solidFill>
                  <a:srgbClr val="C00000"/>
                </a:solidFill>
              </a:rPr>
              <a:t>Transmission </a:t>
            </a: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 Tubercle bacilli are transmitted via the respiratory and alimentary routes through </a:t>
            </a:r>
            <a:r>
              <a:rPr lang="en-US" dirty="0" smtClean="0"/>
              <a:t>feces </a:t>
            </a:r>
            <a:r>
              <a:rPr lang="en-US" dirty="0" smtClean="0"/>
              <a:t>, urine ,genital discharges , milk from infected </a:t>
            </a:r>
            <a:r>
              <a:rPr lang="ar-IQ" dirty="0" smtClean="0"/>
              <a:t>    </a:t>
            </a:r>
            <a:r>
              <a:rPr lang="en-US" dirty="0" smtClean="0"/>
              <a:t>mammary glands or contaminated feed and water</a:t>
            </a:r>
          </a:p>
          <a:p>
            <a:pPr algn="l"/>
            <a:r>
              <a:rPr lang="en-US" dirty="0" smtClean="0"/>
              <a:t> </a:t>
            </a:r>
            <a:r>
              <a:rPr lang="en-US" i="1" dirty="0" smtClean="0"/>
              <a:t>   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0" y="114300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 b="1" dirty="0">
                <a:solidFill>
                  <a:srgbClr val="FF0000"/>
                </a:solidFill>
                <a:cs typeface="Times New Roman" pitchFamily="18" charset="0"/>
              </a:rPr>
              <a:t>Laboratory diagnosis</a:t>
            </a:r>
            <a:r>
              <a:rPr lang="en-GB" sz="2800" b="1" dirty="0">
                <a:cs typeface="Times New Roman" pitchFamily="18" charset="0"/>
              </a:rPr>
              <a:t>.</a:t>
            </a:r>
            <a:r>
              <a:rPr lang="en-GB" sz="2800" dirty="0">
                <a:cs typeface="Times New Roman" pitchFamily="18" charset="0"/>
              </a:rPr>
              <a:t> 1. </a:t>
            </a:r>
            <a:r>
              <a:rPr lang="en-GB" sz="2800" i="1" dirty="0">
                <a:cs typeface="Times New Roman" pitchFamily="18" charset="0"/>
              </a:rPr>
              <a:t>Microscopy of smears from sputum, pus, spinal or pleural fluid, urine, faeces, lymph nodes, etc., stained by the </a:t>
            </a:r>
            <a:r>
              <a:rPr lang="en-GB" sz="2800" i="1" dirty="0" err="1">
                <a:cs typeface="Times New Roman" pitchFamily="18" charset="0"/>
              </a:rPr>
              <a:t>Ziehl-Neelsen</a:t>
            </a:r>
            <a:r>
              <a:rPr lang="en-GB" sz="2800" i="1" dirty="0">
                <a:cs typeface="Times New Roman" pitchFamily="18" charset="0"/>
              </a:rPr>
              <a:t> method</a:t>
            </a:r>
            <a:r>
              <a:rPr lang="en-GB" sz="2800" dirty="0" smtClean="0">
                <a:cs typeface="Times New Roman" pitchFamily="18" charset="0"/>
              </a:rPr>
              <a:t>.</a:t>
            </a:r>
            <a:endParaRPr lang="en-GB" sz="2800" dirty="0">
              <a:cs typeface="Times New Roman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14281" y="2857496"/>
            <a:ext cx="871543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 b="1" dirty="0" smtClean="0">
                <a:solidFill>
                  <a:srgbClr val="FF0000"/>
                </a:solidFill>
                <a:cs typeface="Times New Roman" pitchFamily="18" charset="0"/>
              </a:rPr>
              <a:t>Cultivation.</a:t>
            </a:r>
            <a:r>
              <a:rPr lang="en-GB" sz="2800" dirty="0" smtClean="0">
                <a:cs typeface="Times New Roman" pitchFamily="18" charset="0"/>
              </a:rPr>
              <a:t> The organisms grow on selective media, </a:t>
            </a:r>
            <a:r>
              <a:rPr lang="en-US" sz="2800" dirty="0" smtClean="0">
                <a:cs typeface="Times New Roman" pitchFamily="18" charset="0"/>
              </a:rPr>
              <a:t>1- </a:t>
            </a:r>
            <a:r>
              <a:rPr lang="en-GB" sz="2800" dirty="0" smtClean="0">
                <a:cs typeface="Times New Roman" pitchFamily="18" charset="0"/>
              </a:rPr>
              <a:t>coagulated serum,2-  </a:t>
            </a:r>
            <a:r>
              <a:rPr lang="en-GB" sz="2800" dirty="0" err="1" smtClean="0">
                <a:cs typeface="Times New Roman" pitchFamily="18" charset="0"/>
              </a:rPr>
              <a:t>glycerin</a:t>
            </a:r>
            <a:r>
              <a:rPr lang="en-GB" sz="2800" dirty="0" smtClean="0">
                <a:cs typeface="Times New Roman" pitchFamily="18" charset="0"/>
              </a:rPr>
              <a:t> agar, 3-  </a:t>
            </a:r>
            <a:r>
              <a:rPr lang="en-GB" sz="2800" dirty="0" err="1" smtClean="0">
                <a:cs typeface="Times New Roman" pitchFamily="18" charset="0"/>
              </a:rPr>
              <a:t>glycerin</a:t>
            </a:r>
            <a:r>
              <a:rPr lang="en-GB" sz="2800" dirty="0" smtClean="0">
                <a:cs typeface="Times New Roman" pitchFamily="18" charset="0"/>
              </a:rPr>
              <a:t> potato,</a:t>
            </a:r>
          </a:p>
          <a:p>
            <a:pPr algn="l">
              <a:spcBef>
                <a:spcPct val="50000"/>
              </a:spcBef>
            </a:pPr>
            <a:r>
              <a:rPr lang="en-GB" sz="2800" dirty="0" smtClean="0">
                <a:cs typeface="Times New Roman" pitchFamily="18" charset="0"/>
              </a:rPr>
              <a:t>4-  </a:t>
            </a:r>
            <a:r>
              <a:rPr lang="en-GB" sz="2800" dirty="0" err="1" smtClean="0">
                <a:cs typeface="Times New Roman" pitchFamily="18" charset="0"/>
              </a:rPr>
              <a:t>glycerin</a:t>
            </a:r>
            <a:r>
              <a:rPr lang="en-GB" sz="2800" dirty="0" smtClean="0">
                <a:cs typeface="Times New Roman" pitchFamily="18" charset="0"/>
              </a:rPr>
              <a:t> broth and </a:t>
            </a:r>
            <a:r>
              <a:rPr lang="en-US" sz="2800" dirty="0" smtClean="0">
                <a:cs typeface="Times New Roman" pitchFamily="18" charset="0"/>
              </a:rPr>
              <a:t>5-</a:t>
            </a:r>
            <a:r>
              <a:rPr lang="en-GB" sz="2800" dirty="0" smtClean="0">
                <a:cs typeface="Times New Roman" pitchFamily="18" charset="0"/>
              </a:rPr>
              <a:t>egg </a:t>
            </a:r>
            <a:r>
              <a:rPr lang="en-GB" sz="2800" dirty="0" smtClean="0">
                <a:cs typeface="Times New Roman" pitchFamily="18" charset="0"/>
              </a:rPr>
              <a:t>media </a:t>
            </a:r>
            <a:r>
              <a:rPr lang="en-US" sz="2800" dirty="0" smtClean="0">
                <a:cs typeface="Times New Roman" pitchFamily="18" charset="0"/>
              </a:rPr>
              <a:t>.6-  </a:t>
            </a:r>
            <a:r>
              <a:rPr lang="en-GB" sz="2800" dirty="0" smtClean="0">
                <a:cs typeface="Times New Roman" pitchFamily="18" charset="0"/>
              </a:rPr>
              <a:t>they may be cultured on </a:t>
            </a:r>
            <a:r>
              <a:rPr lang="en-GB" sz="2800" dirty="0" smtClean="0">
                <a:cs typeface="Times New Roman" pitchFamily="18" charset="0"/>
              </a:rPr>
              <a:t>synthetic </a:t>
            </a:r>
            <a:r>
              <a:rPr lang="en-GB" sz="2800" dirty="0" smtClean="0">
                <a:cs typeface="Times New Roman" pitchFamily="18" charset="0"/>
              </a:rPr>
              <a:t>medium which contains </a:t>
            </a:r>
            <a:r>
              <a:rPr lang="en-GB" sz="2800" dirty="0" err="1" smtClean="0">
                <a:cs typeface="Times New Roman" pitchFamily="18" charset="0"/>
              </a:rPr>
              <a:t>asparagine</a:t>
            </a:r>
            <a:r>
              <a:rPr lang="en-GB" sz="2800" dirty="0" smtClean="0">
                <a:cs typeface="Times New Roman" pitchFamily="18" charset="0"/>
              </a:rPr>
              <a:t>, </a:t>
            </a:r>
            <a:r>
              <a:rPr lang="en-GB" sz="2800" dirty="0" err="1" smtClean="0">
                <a:cs typeface="Times New Roman" pitchFamily="18" charset="0"/>
              </a:rPr>
              <a:t>glycerin</a:t>
            </a:r>
            <a:r>
              <a:rPr lang="en-GB" sz="2800" dirty="0" smtClean="0">
                <a:cs typeface="Times New Roman" pitchFamily="18" charset="0"/>
              </a:rPr>
              <a:t>, iron citrate, potassium phosphate, and other substances</a:t>
            </a:r>
            <a:r>
              <a:rPr lang="en-GB" dirty="0" smtClean="0">
                <a:cs typeface="Times New Roman" pitchFamily="18" charset="0"/>
              </a:rPr>
              <a:t>.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85720" y="642918"/>
            <a:ext cx="8286808" cy="2331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2800" dirty="0" smtClean="0">
                <a:cs typeface="Times New Roman" pitchFamily="18" charset="0"/>
              </a:rPr>
              <a:t>The organisms are aerobic, and their optimal growth temperature is 37 C. They do not grow below 24 and above 42 </a:t>
            </a:r>
            <a:r>
              <a:rPr lang="en-GB" sz="2800" dirty="0" smtClean="0">
                <a:cs typeface="Times New Roman" pitchFamily="18" charset="0"/>
                <a:sym typeface="Symbol" pitchFamily="18" charset="2"/>
              </a:rPr>
              <a:t></a:t>
            </a:r>
            <a:r>
              <a:rPr lang="en-GB" sz="2800" dirty="0" smtClean="0">
                <a:cs typeface="Times New Roman" pitchFamily="18" charset="0"/>
              </a:rPr>
              <a:t>C. The reaction of the medium is almost neutral (pH 6.4-7.0), but growth is possible at pH ranging from 6.0 to 8.0</a:t>
            </a:r>
            <a:endParaRPr lang="ar-IQ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3" y="857233"/>
            <a:ext cx="857256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 b="1" dirty="0" smtClean="0">
                <a:solidFill>
                  <a:srgbClr val="FF0000"/>
                </a:solidFill>
                <a:cs typeface="Times New Roman" pitchFamily="18" charset="0"/>
              </a:rPr>
              <a:t>Morphology.</a:t>
            </a:r>
          </a:p>
          <a:p>
            <a:pPr algn="l"/>
            <a:r>
              <a:rPr lang="en-US" sz="2800" dirty="0" smtClean="0"/>
              <a:t>1-Gram-positive irregular bacilli</a:t>
            </a:r>
          </a:p>
          <a:p>
            <a:pPr algn="l"/>
            <a:r>
              <a:rPr lang="en-US" sz="2800" dirty="0" smtClean="0"/>
              <a:t>2- Acid-fast </a:t>
            </a:r>
            <a:r>
              <a:rPr lang="en-US" sz="2800" dirty="0" smtClean="0"/>
              <a:t>staining</a:t>
            </a:r>
            <a:endParaRPr lang="en-US" sz="2800" dirty="0" smtClean="0"/>
          </a:p>
          <a:p>
            <a:pPr algn="l"/>
            <a:r>
              <a:rPr lang="en-US" sz="2800" dirty="0" smtClean="0"/>
              <a:t>3-Produce </a:t>
            </a:r>
            <a:r>
              <a:rPr lang="en-US" sz="2800" dirty="0" err="1" smtClean="0"/>
              <a:t>catalase</a:t>
            </a:r>
            <a:endParaRPr lang="en-US" sz="2800" dirty="0" smtClean="0"/>
          </a:p>
          <a:p>
            <a:pPr algn="l"/>
            <a:r>
              <a:rPr lang="en-US" sz="2800" dirty="0" smtClean="0"/>
              <a:t>5-Possess </a:t>
            </a:r>
            <a:r>
              <a:rPr lang="en-US" sz="2800" dirty="0" err="1" smtClean="0"/>
              <a:t>mycolic</a:t>
            </a:r>
            <a:r>
              <a:rPr lang="en-US" sz="2800" dirty="0" smtClean="0"/>
              <a:t> acids and a unique type of</a:t>
            </a:r>
          </a:p>
          <a:p>
            <a:pPr algn="l"/>
            <a:r>
              <a:rPr lang="en-US" sz="2800" dirty="0" err="1" smtClean="0"/>
              <a:t>peptidoglycan</a:t>
            </a:r>
            <a:endParaRPr lang="en-US" sz="2800" dirty="0" smtClean="0"/>
          </a:p>
          <a:p>
            <a:pPr algn="l"/>
            <a:r>
              <a:rPr lang="en-US" sz="2800" dirty="0" smtClean="0"/>
              <a:t>6-Do </a:t>
            </a:r>
            <a:r>
              <a:rPr lang="en-US" sz="2800" dirty="0" smtClean="0"/>
              <a:t>not form capsules, flagella or spores</a:t>
            </a:r>
          </a:p>
          <a:p>
            <a:pPr algn="l"/>
            <a:r>
              <a:rPr lang="en-US" sz="2800" dirty="0" smtClean="0"/>
              <a:t> </a:t>
            </a:r>
            <a:r>
              <a:rPr lang="en-US" sz="2800" dirty="0" smtClean="0"/>
              <a:t>7-Grow </a:t>
            </a:r>
            <a:r>
              <a:rPr lang="en-US" sz="2800" dirty="0" smtClean="0"/>
              <a:t>slowly</a:t>
            </a:r>
          </a:p>
          <a:p>
            <a:pPr algn="l">
              <a:spcBef>
                <a:spcPct val="50000"/>
              </a:spcBef>
            </a:pPr>
            <a:r>
              <a:rPr lang="en-GB" sz="2000" dirty="0" smtClean="0">
                <a:cs typeface="Times New Roman" pitchFamily="18" charset="0"/>
              </a:rPr>
              <a:t>.</a:t>
            </a:r>
            <a:endParaRPr lang="en-GB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ultural Characteristics of Mycobacterium tuberculo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7"/>
            <a:ext cx="7786743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ub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4286279" cy="3191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3714752"/>
            <a:ext cx="2786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M. tuberculosis</a:t>
            </a:r>
            <a:endParaRPr lang="ru-RU" dirty="0"/>
          </a:p>
        </p:txBody>
      </p:sp>
      <p:pic>
        <p:nvPicPr>
          <p:cNvPr id="6" name="Picture 2" descr="tub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714356"/>
            <a:ext cx="4319587" cy="42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596" y="500042"/>
            <a:ext cx="79296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C00000"/>
                </a:solidFill>
              </a:rPr>
              <a:t>Catalase</a:t>
            </a:r>
            <a:r>
              <a:rPr lang="en-US" sz="2400" dirty="0" smtClean="0"/>
              <a:t> is a common enzyme found in nearly all living organisms exposed to oxygen </a:t>
            </a:r>
            <a:r>
              <a:rPr lang="en-US" sz="2400" dirty="0" smtClean="0"/>
              <a:t>. It </a:t>
            </a:r>
            <a:r>
              <a:rPr lang="en-US" sz="2400" dirty="0" err="1" smtClean="0"/>
              <a:t>catalyzas</a:t>
            </a:r>
            <a:r>
              <a:rPr lang="en-US" sz="2400" dirty="0" smtClean="0"/>
              <a:t>  the decomposition of hydrogen </a:t>
            </a:r>
            <a:r>
              <a:rPr lang="en-US" sz="2400" dirty="0" err="1" smtClean="0"/>
              <a:t>peroxid</a:t>
            </a:r>
            <a:r>
              <a:rPr lang="en-US" sz="2400" dirty="0" smtClean="0">
                <a:hlinkClick r:id="rId2" tooltip="Hydrogen peroxide"/>
              </a:rPr>
              <a:t> </a:t>
            </a:r>
            <a:r>
              <a:rPr lang="en-US" sz="2400" dirty="0" smtClean="0"/>
              <a:t>to water and oxygen It is a very important enzyme in protecting the cell from oxidative damage by reactive oxygen species (ROS). </a:t>
            </a:r>
            <a:r>
              <a:rPr lang="en-US" sz="2400" dirty="0" err="1" smtClean="0"/>
              <a:t>catalase</a:t>
            </a:r>
            <a:r>
              <a:rPr lang="en-US" sz="2400" dirty="0" smtClean="0"/>
              <a:t> has one of the highest turnover numbers of all enzymes; one </a:t>
            </a:r>
            <a:r>
              <a:rPr lang="en-US" sz="2400" dirty="0" err="1" smtClean="0"/>
              <a:t>catalase</a:t>
            </a:r>
            <a:r>
              <a:rPr lang="en-US" sz="2400" dirty="0" smtClean="0"/>
              <a:t> molecule can convert millions of hydrogen peroxide molecules to water and oxygen each second</a:t>
            </a:r>
            <a:endParaRPr lang="ar-IQ" sz="2400" dirty="0"/>
          </a:p>
        </p:txBody>
      </p:sp>
      <p:pic>
        <p:nvPicPr>
          <p:cNvPr id="21506" name="Picture 2" descr="http://iws2.collin.edu/dcain/CCCCD%20Micro/Catala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786190"/>
            <a:ext cx="5214975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1846</TotalTime>
  <Words>399</Words>
  <PresentationFormat>عرض على الشاشة (3:4)‏</PresentationFormat>
  <Paragraphs>33</Paragraphs>
  <Slides>9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تدفق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AL.NABAA</dc:creator>
  <cp:lastModifiedBy>Shamfuture</cp:lastModifiedBy>
  <cp:revision>116</cp:revision>
  <dcterms:created xsi:type="dcterms:W3CDTF">2018-02-14T17:36:21Z</dcterms:created>
  <dcterms:modified xsi:type="dcterms:W3CDTF">2018-02-17T22:49:45Z</dcterms:modified>
</cp:coreProperties>
</file>